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63" r:id="rId3"/>
    <p:sldId id="262" r:id="rId4"/>
    <p:sldId id="260" r:id="rId5"/>
    <p:sldId id="259" r:id="rId6"/>
    <p:sldId id="270" r:id="rId7"/>
    <p:sldId id="274" r:id="rId8"/>
    <p:sldId id="275" r:id="rId9"/>
    <p:sldId id="276" r:id="rId10"/>
    <p:sldId id="277" r:id="rId11"/>
    <p:sldId id="278" r:id="rId12"/>
    <p:sldId id="279" r:id="rId13"/>
  </p:sldIdLst>
  <p:sldSz cx="12192000" cy="6858000"/>
  <p:notesSz cx="6888163" cy="1002188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1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A2D41-67AE-4BD2-8E69-91CEE7E10001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1CDAE-5DD1-4D67-88F3-885B24E26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33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5EC5D2-DB7E-5779-BB82-A601BB721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0003A2-C17D-E81C-90CE-E133DF3AB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0BE34F-0572-C183-A350-06D57B830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69D0-BA62-4C61-AD9D-1D859A96C9FE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77F4C12-D0CF-AEE3-0E75-825A2FE6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34C7212-9213-307B-F956-BA6149F0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7EE2-C0FE-4BC3-822B-3131E22213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636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FE4484-2AFE-3A2D-B4B7-A6BC390B0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8E1364C-504A-14FA-51FF-4B090D3FF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BE61CB-25C9-9989-DD3A-FCB1B4670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69D0-BA62-4C61-AD9D-1D859A96C9FE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6D064E-01CB-5AE0-6E2C-E1B1E4F88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FA61D9E-C9EB-B135-2887-8BF6782F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7EE2-C0FE-4BC3-822B-3131E22213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870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7B0D6DB-DC7F-4F7E-0AAE-1104B125D7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632FE9A-092A-3E8A-C9CE-14B131B46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D071C3-82A0-6094-7180-FD0E07917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69D0-BA62-4C61-AD9D-1D859A96C9FE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5BA8369-591F-5615-15F8-1E33F9F18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FF5FD1-D278-651C-ABBD-9F69082E7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7EE2-C0FE-4BC3-822B-3131E22213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029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DD1FEF-7948-3E12-D713-2A9119EEC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D463EE-D209-94F5-633F-653C033D1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0A04A36-21EA-AEC8-E020-76E79411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69D0-BA62-4C61-AD9D-1D859A96C9FE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76E5632-77F9-50A2-CB0E-FE1909352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F2536EF-48B1-FC92-0E3C-177D54BC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7EE2-C0FE-4BC3-822B-3131E22213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398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B6F7BB-9F43-119C-F38B-2BE3AD743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8461C19-988D-5066-86F3-366F0E830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DBD4B4B-73F5-CB78-7D33-AD8AEFE8C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69D0-BA62-4C61-AD9D-1D859A96C9FE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F316ACD-4B23-B942-9239-3BD889791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1D0D007-85B0-20C2-1BD5-AE110C43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7EE2-C0FE-4BC3-822B-3131E22213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650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53DED9-13B1-5045-98BD-E1F6593A3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2C262B-0C9B-0252-F10B-9AB9927324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417D38F-2E92-FDFE-8107-79323918F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43FD3BA-0031-6BF2-86C3-EA59FBDBE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69D0-BA62-4C61-AD9D-1D859A96C9FE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F9E5540-9328-EA8B-D5BE-267C7986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4F878FC-8FF4-4D0F-CD86-BFCC6AAA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7EE2-C0FE-4BC3-822B-3131E22213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8752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2CCEB4-F10F-C052-2F06-34C5AA830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86BE3E7-C18A-D989-F3F9-F37AFE5EE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C48DCEB-BA87-2DBA-76C8-BF17D3AD2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F12585A-41EB-2A24-5AEF-848287E9D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AF41870-3B76-B34F-9EDF-A4BDBD7A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3BD02E7-DC90-88A8-777E-7DAD7637C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69D0-BA62-4C61-AD9D-1D859A96C9FE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C683ABC-056B-7714-8EF6-FAD1EA98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CBCDFF4-B44C-5592-7E75-B67DEAA29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7EE2-C0FE-4BC3-822B-3131E22213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445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42673F-9E2B-6B56-1E0D-A028CC58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39AC749-855C-7EFF-D3D4-165BFF455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69D0-BA62-4C61-AD9D-1D859A96C9FE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F3C5BDA-A128-E1E1-CB2C-9D2AD54A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EF6307A-0430-29AC-35AA-0E38743E9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7EE2-C0FE-4BC3-822B-3131E22213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698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4C38A1D-29AC-5605-2DFB-EA0F7D82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69D0-BA62-4C61-AD9D-1D859A96C9FE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B803650-CCE3-2E91-0D20-A2714483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052F7F9-50B5-1C71-B3F8-E42217EC2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7EE2-C0FE-4BC3-822B-3131E22213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971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73EBBC-ECB3-6775-9D93-88D0AA037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DC124F-3C4E-0D80-5F42-E64D4CC85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DFE405B-FDBB-932D-D480-06546735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8347CAE-49BA-F310-5F6C-4C6167C9E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69D0-BA62-4C61-AD9D-1D859A96C9FE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F0EC1FF-699C-1616-AACC-2F8E78CDB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CDDA6BB-8AD3-DB46-AECC-22879BFB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7EE2-C0FE-4BC3-822B-3131E22213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993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75F7E0-4835-2FF7-0DE8-B3788C220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5F17C9C-F7CA-14D1-5668-5A26FE1792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8E783E2-97DA-3A88-E60F-BA0B07AFF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09E6C9E-B5EA-E754-7FC2-5725EFBBF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69D0-BA62-4C61-AD9D-1D859A96C9FE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CC4EDD3-0E39-B0FC-9CDD-C34172DFF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402E31-1878-3943-2E2C-DD06AF1A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7EE2-C0FE-4BC3-822B-3131E22213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05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34064EA-7D55-CA0D-3FBA-B9E6116C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1C83137-E9F8-5557-9590-FC0F1E88A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EB8B53-4E21-1214-1DC5-50369509B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269D0-BA62-4C61-AD9D-1D859A96C9FE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35AC02-AF53-C6B9-8D97-CFA1486E7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889DF97-06C3-8047-2E34-F2163D63B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87EE2-C0FE-4BC3-822B-3131E22213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148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C7CB9-BE0B-3B67-01B1-4FE04E827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229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pl-PL" b="1" dirty="0"/>
            </a:br>
            <a:br>
              <a:rPr lang="pl-PL" b="1" dirty="0"/>
            </a:br>
            <a:r>
              <a:rPr lang="pl-PL" b="1" dirty="0"/>
              <a:t>WYCIECZKA OSPSBHP SZCZECIN </a:t>
            </a:r>
            <a:br>
              <a:rPr lang="pl-PL" b="1" dirty="0"/>
            </a:br>
            <a:r>
              <a:rPr lang="pl-PL" b="1" dirty="0"/>
              <a:t>DO CENTRUM POWIADAMIANIA RATUNKOWEGO</a:t>
            </a:r>
            <a:br>
              <a:rPr lang="pl-PL" dirty="0"/>
            </a:br>
            <a:r>
              <a:rPr lang="pl-PL" dirty="0"/>
              <a:t>28.02.2024 r.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917B1F6-FAC6-F91B-F699-15096EA77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66" y="3246274"/>
            <a:ext cx="2926080" cy="26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15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01F0BB-8E6D-DC49-2508-4E45EFD02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51C4A77-A4F5-8B9B-D07E-7E415AD6C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353" y="0"/>
            <a:ext cx="14137528" cy="7327726"/>
          </a:xfrm>
        </p:spPr>
      </p:pic>
    </p:spTree>
    <p:extLst>
      <p:ext uri="{BB962C8B-B14F-4D97-AF65-F5344CB8AC3E}">
        <p14:creationId xmlns:p14="http://schemas.microsoft.com/office/powerpoint/2010/main" val="1578989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400070-C80B-0AA5-3A7E-A4EC2930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FB6F679-4969-BF43-693C-57C197765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208" y="0"/>
            <a:ext cx="14831906" cy="7114784"/>
          </a:xfrm>
        </p:spPr>
      </p:pic>
    </p:spTree>
    <p:extLst>
      <p:ext uri="{BB962C8B-B14F-4D97-AF65-F5344CB8AC3E}">
        <p14:creationId xmlns:p14="http://schemas.microsoft.com/office/powerpoint/2010/main" val="2774723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9E073D-BEED-EBA1-743F-2E43DCE17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FF85922-C935-E65C-54E2-713B0C973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1912" y="-501041"/>
            <a:ext cx="15998554" cy="7847555"/>
          </a:xfrm>
        </p:spPr>
      </p:pic>
    </p:spTree>
    <p:extLst>
      <p:ext uri="{BB962C8B-B14F-4D97-AF65-F5344CB8AC3E}">
        <p14:creationId xmlns:p14="http://schemas.microsoft.com/office/powerpoint/2010/main" val="402817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0338D2-8AF9-6E58-C362-AA7CE88D7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5" y="591368"/>
            <a:ext cx="10515600" cy="563975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pl-PL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W Szczecinie CPR mieści się w Urzędzie Wojewódzkim i obsługuje województwo zachodniopomorskie, jednakże może też obsługiwać zgłoszenia z całej Polski.</a:t>
            </a:r>
            <a:br>
              <a:rPr lang="pl-PL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</a:br>
            <a:r>
              <a:rPr lang="pl-PL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W Urzędzie Wojewódzkim mieści się ponadto dyspozytornia medyczna, która obsługuje telefon 999.</a:t>
            </a:r>
            <a:br>
              <a:rPr lang="pl-PL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</a:br>
            <a:br>
              <a:rPr lang="pl-PL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</a:br>
            <a:r>
              <a:rPr lang="pl-PL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Pracownicy CPR pracują na dwóch zmianach:</a:t>
            </a:r>
            <a:br>
              <a:rPr lang="pl-PL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</a:br>
            <a:br>
              <a:rPr lang="pl-PL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</a:br>
            <a:r>
              <a:rPr lang="pl-PL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I zmianę od  7.00-19.00  obsługuje ok. 12-13 operatorów</a:t>
            </a:r>
            <a:br>
              <a:rPr lang="pl-PL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</a:br>
            <a:r>
              <a:rPr lang="pl-PL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II zmianę od 19.00-7.00 obsługuje ok. 9-10 operatorów</a:t>
            </a:r>
            <a:br>
              <a:rPr lang="pl-PL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4261C58-2C72-0B2F-1577-CEFF8FF2F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505" y="672183"/>
            <a:ext cx="1031130" cy="92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0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6F16ED-AAB5-2FB3-347F-D621F84ED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532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000" dirty="0">
                <a:solidFill>
                  <a:srgbClr val="222222"/>
                </a:solidFill>
                <a:latin typeface="Calibri" panose="020F0502020204030204" pitchFamily="34" charset="0"/>
              </a:rPr>
              <a:t>P</a:t>
            </a:r>
            <a:r>
              <a:rPr lang="pl-PL" sz="3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racownicy CPR podali statystykę rodzaju zgłoszeń:</a:t>
            </a:r>
            <a:br>
              <a:rPr lang="pl-PL" sz="3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</a:br>
            <a:br>
              <a:rPr lang="pl-PL" sz="3000" dirty="0">
                <a:solidFill>
                  <a:srgbClr val="222222"/>
                </a:solidFill>
                <a:latin typeface="Calibri" panose="020F0502020204030204" pitchFamily="34" charset="0"/>
              </a:rPr>
            </a:br>
            <a:r>
              <a:rPr lang="pl-PL" sz="3000" dirty="0">
                <a:solidFill>
                  <a:srgbClr val="222222"/>
                </a:solidFill>
                <a:latin typeface="Calibri" panose="020F0502020204030204" pitchFamily="34" charset="0"/>
              </a:rPr>
              <a:t>1. </a:t>
            </a:r>
            <a:r>
              <a:rPr lang="pl-PL" sz="3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Ok. 33% to zgłoszenia zasadne,</a:t>
            </a:r>
            <a:br>
              <a:rPr lang="pl-PL" sz="3000" dirty="0">
                <a:solidFill>
                  <a:srgbClr val="222222"/>
                </a:solidFill>
                <a:latin typeface="Calibri" panose="020F0502020204030204" pitchFamily="34" charset="0"/>
              </a:rPr>
            </a:br>
            <a:r>
              <a:rPr lang="pl-PL" sz="3000" dirty="0">
                <a:solidFill>
                  <a:srgbClr val="222222"/>
                </a:solidFill>
                <a:latin typeface="Calibri" panose="020F0502020204030204" pitchFamily="34" charset="0"/>
              </a:rPr>
              <a:t>2. </a:t>
            </a:r>
            <a:r>
              <a:rPr lang="pl-PL" sz="3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Kolejne ok. 33 % zgłoszeń to blokowanie numeru alarmowego,</a:t>
            </a:r>
            <a:br>
              <a:rPr lang="pl-PL" sz="3000" dirty="0">
                <a:solidFill>
                  <a:srgbClr val="222222"/>
                </a:solidFill>
                <a:latin typeface="Calibri" panose="020F0502020204030204" pitchFamily="34" charset="0"/>
              </a:rPr>
            </a:br>
            <a:r>
              <a:rPr lang="pl-PL" sz="3000" dirty="0">
                <a:solidFill>
                  <a:srgbClr val="222222"/>
                </a:solidFill>
                <a:latin typeface="Calibri" panose="020F0502020204030204" pitchFamily="34" charset="0"/>
              </a:rPr>
              <a:t>3. </a:t>
            </a:r>
            <a:r>
              <a:rPr lang="pl-PL" sz="3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Następne ok. 33% zgłoszeń to zgłoszenia anulowane.</a:t>
            </a:r>
            <a:br>
              <a:rPr lang="pl-PL" b="1" dirty="0">
                <a:solidFill>
                  <a:srgbClr val="1B1B1B"/>
                </a:solidFill>
                <a:latin typeface="inherit"/>
              </a:rPr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98DB98D-0FB6-D8AE-064B-1EDC2D43F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505" y="672183"/>
            <a:ext cx="1031130" cy="92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77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81DA4A-568A-711A-E9CC-02A72897A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0"/>
            <a:ext cx="10715625" cy="6696075"/>
          </a:xfrm>
        </p:spPr>
        <p:txBody>
          <a:bodyPr>
            <a:noAutofit/>
          </a:bodyPr>
          <a:lstStyle/>
          <a:p>
            <a:pPr rtl="0" fontAlgn="base"/>
            <a:br>
              <a:rPr lang="pl-PL" sz="2000" b="1" i="0" dirty="0">
                <a:solidFill>
                  <a:srgbClr val="1B1B1B"/>
                </a:solidFill>
                <a:effectLst/>
                <a:latin typeface="inherit"/>
              </a:rPr>
            </a:br>
            <a:br>
              <a:rPr lang="pl-PL" sz="2000" b="1" i="0" dirty="0">
                <a:solidFill>
                  <a:srgbClr val="1B1B1B"/>
                </a:solidFill>
                <a:effectLst/>
                <a:latin typeface="inherit"/>
              </a:rPr>
            </a:br>
            <a:r>
              <a:rPr lang="pl-PL" sz="2000" b="1" i="0" dirty="0">
                <a:solidFill>
                  <a:srgbClr val="1B1B1B"/>
                </a:solidFill>
                <a:effectLst/>
                <a:latin typeface="inherit"/>
              </a:rPr>
              <a:t>Operatorzy numerów alarmowych w Centrach Powiadamiania Ratunkowego obsługują zgłoszenia dotyczące m.in.:</a:t>
            </a:r>
            <a:br>
              <a:rPr lang="pl-PL" sz="2000" b="1" i="0" dirty="0">
                <a:solidFill>
                  <a:srgbClr val="1B1B1B"/>
                </a:solidFill>
                <a:effectLst/>
                <a:latin typeface="inherit"/>
              </a:rPr>
            </a:br>
            <a:b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</a:br>
            <a: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- zagrożenia życia, zdrowia i bezpieczeństwa,</a:t>
            </a:r>
            <a:b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</a:br>
            <a: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- zagrożenia mienia i środowiska (sytuacje nagłe),</a:t>
            </a:r>
            <a:b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</a:br>
            <a: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- zagrożenia czyjejś wolności,</a:t>
            </a:r>
            <a:b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</a:br>
            <a: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- przestępstw lub zakłócania porządku publicznego,</a:t>
            </a:r>
            <a:b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</a:br>
            <a: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- kiedy niezbędne jest natychmiastowe działanie Policji, Państwowej Straży Pożarnej </a:t>
            </a:r>
            <a:b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</a:br>
            <a: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  lub Państwowego Ratownictwa Medycznego.</a:t>
            </a:r>
            <a:b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</a:br>
            <a:b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</a:br>
            <a:r>
              <a:rPr lang="pl-PL" sz="2000" b="1" i="0" dirty="0">
                <a:effectLst/>
                <a:latin typeface="inherit"/>
              </a:rPr>
              <a:t>Należy zdzwonić </a:t>
            </a:r>
            <a:r>
              <a:rPr lang="pl-PL" sz="2000" b="1" i="0" dirty="0">
                <a:effectLst/>
                <a:latin typeface="Open Sans" panose="020B0606030504020204" pitchFamily="34" charset="0"/>
              </a:rPr>
              <a:t>tylko </a:t>
            </a:r>
            <a:r>
              <a:rPr lang="pl-PL" sz="2000" b="1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w nagłych, wymagających interwencji służb ratowniczych sytuacjach, takich jak:</a:t>
            </a:r>
            <a:b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</a:br>
            <a:b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</a:br>
            <a: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- wypadki drogowe,</a:t>
            </a:r>
            <a:b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</a:br>
            <a: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- silne krwawienia i uszkodzenia ciała,</a:t>
            </a:r>
            <a:b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</a:br>
            <a: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- omdlenia i utrata świadomości,</a:t>
            </a:r>
            <a:b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</a:br>
            <a: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- pożary,</a:t>
            </a:r>
            <a:b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</a:br>
            <a: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- kradzieże, włamania,</a:t>
            </a:r>
            <a:b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</a:br>
            <a: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- rozboje i inne przypadki użycia przemocy,</a:t>
            </a:r>
            <a:b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</a:br>
            <a: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- podejrzenie prowadzenia pojazdu pod wpływem środków odurzających,</a:t>
            </a:r>
            <a:b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</a:br>
            <a: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- rozpoznania osoby poszukiwanej przez Policję,</a:t>
            </a:r>
            <a:b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</a:br>
            <a: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- inna sytuacja nagłego zagrożenia życia, zdrowia, środowiska, mienia, bezpieczeństwa lub porządku publicznego.</a:t>
            </a:r>
            <a:b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</a:br>
            <a:endParaRPr lang="pl-PL" sz="20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79BE423-5CD0-1934-C06D-C42F8F140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505" y="672183"/>
            <a:ext cx="1031130" cy="92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5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01E4E3-69DC-7935-B654-9C39E00EC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437" y="622170"/>
            <a:ext cx="9951563" cy="980388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pl-PL" b="1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Aplikacja mobilna Alarm112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2EB5D7F-E2C7-7800-1F07-05AE6C823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047" y="1781667"/>
            <a:ext cx="10727704" cy="4845376"/>
          </a:xfrm>
        </p:spPr>
        <p:txBody>
          <a:bodyPr>
            <a:normAutofit/>
          </a:bodyPr>
          <a:lstStyle/>
          <a:p>
            <a:pPr algn="l" fontAlgn="base"/>
            <a:r>
              <a:rPr lang="pl-PL" b="0" i="0" dirty="0">
                <a:solidFill>
                  <a:srgbClr val="1B1B1B"/>
                </a:solidFill>
                <a:effectLst/>
              </a:rPr>
              <a:t>Aplikacja mobilna </a:t>
            </a:r>
            <a:r>
              <a:rPr lang="pl-PL" sz="3000" b="1" i="0" dirty="0">
                <a:solidFill>
                  <a:srgbClr val="E74C3C"/>
                </a:solidFill>
                <a:effectLst/>
              </a:rPr>
              <a:t>Alarm112</a:t>
            </a:r>
            <a:r>
              <a:rPr lang="pl-PL" b="0" i="0" dirty="0">
                <a:solidFill>
                  <a:srgbClr val="1B1B1B"/>
                </a:solidFill>
                <a:effectLst/>
              </a:rPr>
              <a:t> umożliwia przekazanie zgłoszenia alarmowego </a:t>
            </a:r>
            <a:br>
              <a:rPr lang="pl-PL" b="0" i="0" dirty="0">
                <a:solidFill>
                  <a:srgbClr val="1B1B1B"/>
                </a:solidFill>
                <a:effectLst/>
              </a:rPr>
            </a:br>
            <a:r>
              <a:rPr lang="pl-PL" b="0" i="0" dirty="0">
                <a:solidFill>
                  <a:srgbClr val="1B1B1B"/>
                </a:solidFill>
                <a:effectLst/>
              </a:rPr>
              <a:t>do Centrum Powiadamiania Ratunkowego, przez osoby, które nie mogą wykonać połączenia głosowego, w szczególności osoby głuche i niedosłyszące.</a:t>
            </a:r>
          </a:p>
          <a:p>
            <a:pPr algn="l" fontAlgn="base"/>
            <a:r>
              <a:rPr lang="pl-PL" b="0" i="0" dirty="0">
                <a:solidFill>
                  <a:srgbClr val="1B1B1B"/>
                </a:solidFill>
                <a:effectLst/>
              </a:rPr>
              <a:t>W </a:t>
            </a:r>
            <a:r>
              <a:rPr lang="pl-PL" b="1" i="0" dirty="0">
                <a:solidFill>
                  <a:srgbClr val="FF0000"/>
                </a:solidFill>
                <a:effectLst/>
              </a:rPr>
              <a:t>Alarm112</a:t>
            </a:r>
            <a:r>
              <a:rPr lang="pl-PL" b="0" i="0" dirty="0">
                <a:solidFill>
                  <a:srgbClr val="1B1B1B"/>
                </a:solidFill>
                <a:effectLst/>
              </a:rPr>
              <a:t> możliwe jest  poprzez wybór odpowiednich piktogramów określenie rodzaju i miejsca zdarzenia oraz wskazanie służby, której pomoc jest konieczna. </a:t>
            </a:r>
          </a:p>
          <a:p>
            <a:pPr algn="l" fontAlgn="base"/>
            <a:r>
              <a:rPr lang="pl-PL" b="0" i="0" dirty="0">
                <a:solidFill>
                  <a:srgbClr val="1B1B1B"/>
                </a:solidFill>
                <a:effectLst/>
              </a:rPr>
              <a:t>Przekazane w ten sposób informacje umożliwiają Operatorowi Numerów Alarmowych przekazanie zdarzenia do odpowiednich, ze względu na rodzaj i miejsce zdarzenia służb ratunkowych. </a:t>
            </a:r>
          </a:p>
          <a:p>
            <a:pPr algn="l" fontAlgn="base"/>
            <a:r>
              <a:rPr lang="pl-PL" b="0" i="0" dirty="0">
                <a:solidFill>
                  <a:srgbClr val="1B1B1B"/>
                </a:solidFill>
                <a:effectLst/>
              </a:rPr>
              <a:t>Aby skorzystać z aplikacji mobilnej </a:t>
            </a:r>
            <a:r>
              <a:rPr lang="pl-PL" b="1" i="0" dirty="0">
                <a:solidFill>
                  <a:srgbClr val="FF0000"/>
                </a:solidFill>
                <a:effectLst/>
              </a:rPr>
              <a:t>Alarm112</a:t>
            </a:r>
            <a:r>
              <a:rPr lang="pl-PL" b="0" i="0" dirty="0">
                <a:solidFill>
                  <a:srgbClr val="1B1B1B"/>
                </a:solidFill>
                <a:effectLst/>
              </a:rPr>
              <a:t> należy pobrać aplikację i dokonać rejestracji. </a:t>
            </a:r>
          </a:p>
          <a:p>
            <a:pPr algn="l" fontAlgn="base"/>
            <a:r>
              <a:rPr lang="pl-PL" b="0" i="0" dirty="0">
                <a:solidFill>
                  <a:srgbClr val="1B1B1B"/>
                </a:solidFill>
                <a:effectLst/>
              </a:rPr>
              <a:t>Aplikacja mobilna </a:t>
            </a:r>
            <a:r>
              <a:rPr lang="pl-PL" b="1" i="0" dirty="0">
                <a:solidFill>
                  <a:srgbClr val="FF0000"/>
                </a:solidFill>
                <a:effectLst/>
              </a:rPr>
              <a:t>Alarm112</a:t>
            </a:r>
            <a:r>
              <a:rPr lang="pl-PL" b="0" i="0" dirty="0">
                <a:solidFill>
                  <a:srgbClr val="1B1B1B"/>
                </a:solidFill>
                <a:effectLst/>
              </a:rPr>
              <a:t> dostępna jest dla dwóch systemów operacyjnych Android i iOS.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D3F2036-8226-C0EB-381D-68A0199DD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505" y="672183"/>
            <a:ext cx="1031130" cy="92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66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AA283-86C8-F383-C720-1FC5A38E8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805"/>
            <a:ext cx="9144000" cy="810704"/>
          </a:xfrm>
        </p:spPr>
        <p:txBody>
          <a:bodyPr>
            <a:normAutofit/>
          </a:bodyPr>
          <a:lstStyle/>
          <a:p>
            <a:r>
              <a:rPr lang="pl-PL" sz="5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</a:t>
            </a:r>
            <a:r>
              <a:rPr lang="pl-PL" sz="5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eCALL</a:t>
            </a:r>
            <a:endParaRPr lang="pl-PL" sz="5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4DDB10B-5D31-1B80-20C3-DD96C1201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559" y="1254764"/>
            <a:ext cx="10718276" cy="5023488"/>
          </a:xfrm>
        </p:spPr>
        <p:txBody>
          <a:bodyPr>
            <a:noAutofit/>
          </a:bodyPr>
          <a:lstStyle/>
          <a:p>
            <a:pPr algn="l">
              <a:lnSpc>
                <a:spcPct val="160000"/>
              </a:lnSpc>
            </a:pPr>
            <a:r>
              <a:rPr lang="pl-PL" sz="2000" b="0" i="0" dirty="0">
                <a:effectLst/>
                <a:latin typeface="+mn-lt"/>
              </a:rPr>
              <a:t>System </a:t>
            </a:r>
            <a:r>
              <a:rPr lang="pl-PL" sz="2000" b="1" i="0" dirty="0" err="1">
                <a:solidFill>
                  <a:srgbClr val="FF0000"/>
                </a:solidFill>
                <a:effectLst/>
                <a:latin typeface="+mn-lt"/>
              </a:rPr>
              <a:t>eCALL</a:t>
            </a:r>
            <a:r>
              <a:rPr lang="pl-PL" sz="2000" b="0" i="0" dirty="0">
                <a:effectLst/>
                <a:latin typeface="+mn-lt"/>
              </a:rPr>
              <a:t> - ogólnoeuropejski system szybkiego powiadamiania o wypadkach drogowych. </a:t>
            </a:r>
            <a:br>
              <a:rPr lang="pl-PL" sz="2000" b="0" i="0" dirty="0">
                <a:effectLst/>
                <a:latin typeface="+mn-lt"/>
              </a:rPr>
            </a:br>
            <a:r>
              <a:rPr lang="pl-PL" sz="2000" b="0" i="0" dirty="0">
                <a:effectLst/>
                <a:latin typeface="+mn-lt"/>
              </a:rPr>
              <a:t>Obowiązuje nie tylko we wszystkich państwach unijnych, ale również w Islandii, Norwegii oraz Szwajcarii.</a:t>
            </a:r>
            <a:br>
              <a:rPr lang="pl-PL" sz="2000" b="0" i="0" dirty="0">
                <a:effectLst/>
                <a:latin typeface="+mn-lt"/>
              </a:rPr>
            </a:br>
            <a:r>
              <a:rPr lang="pl-PL" sz="2000" b="0" i="0" dirty="0">
                <a:effectLst/>
                <a:latin typeface="+mn-lt"/>
              </a:rPr>
              <a:t>Od 1 kwietnia 2018 r. nowo produkowane samochody muszą posiadać system </a:t>
            </a:r>
            <a:r>
              <a:rPr lang="pl-PL" sz="2500" b="1" i="0" dirty="0" err="1">
                <a:solidFill>
                  <a:srgbClr val="FF0000"/>
                </a:solidFill>
                <a:effectLst/>
                <a:latin typeface="+mn-lt"/>
              </a:rPr>
              <a:t>eCALL</a:t>
            </a:r>
            <a:r>
              <a:rPr lang="pl-PL" sz="2000" b="0" i="0" dirty="0">
                <a:effectLst/>
                <a:latin typeface="+mn-lt"/>
              </a:rPr>
              <a:t>, który służy </a:t>
            </a:r>
            <a:br>
              <a:rPr lang="pl-PL" sz="2000" b="0" i="0" dirty="0">
                <a:effectLst/>
                <a:latin typeface="+mn-lt"/>
              </a:rPr>
            </a:br>
            <a:r>
              <a:rPr lang="pl-PL" sz="2000" b="0" i="0" dirty="0">
                <a:effectLst/>
                <a:latin typeface="+mn-lt"/>
              </a:rPr>
              <a:t>do szybkiego powiadamiania służb ratunkowych o zaistniałym wypadku drogowym.</a:t>
            </a:r>
            <a:br>
              <a:rPr lang="pl-PL" sz="2000" b="0" i="0" dirty="0">
                <a:effectLst/>
                <a:latin typeface="+mn-lt"/>
              </a:rPr>
            </a:br>
            <a:r>
              <a:rPr lang="pl-PL" sz="2000" b="1" i="0" dirty="0">
                <a:effectLst/>
                <a:latin typeface="+mn-lt"/>
              </a:rPr>
              <a:t>Jeśli dojdzie do wypadku – automatycznie połączy się z numerem alarmowym </a:t>
            </a:r>
            <a:r>
              <a:rPr lang="pl-PL" sz="2000" b="1" i="0" dirty="0">
                <a:solidFill>
                  <a:srgbClr val="FF0000"/>
                </a:solidFill>
                <a:effectLst/>
                <a:latin typeface="+mn-lt"/>
              </a:rPr>
              <a:t>112</a:t>
            </a:r>
            <a:r>
              <a:rPr lang="pl-PL" sz="2000" b="1" i="0" dirty="0">
                <a:effectLst/>
                <a:latin typeface="+mn-lt"/>
              </a:rPr>
              <a:t>.</a:t>
            </a:r>
            <a:r>
              <a:rPr lang="pl-PL" sz="2000" b="0" i="0" dirty="0">
                <a:effectLst/>
                <a:latin typeface="+mn-lt"/>
              </a:rPr>
              <a:t> Układ bazuje na informacjach uzyskanych z czujników auta. Kierowca może również nawiązać połączenie samodzielnie, naciskając odpowiedni przycisk. </a:t>
            </a:r>
            <a:br>
              <a:rPr lang="pl-PL" sz="2000" b="0" i="0" dirty="0">
                <a:effectLst/>
                <a:latin typeface="+mn-lt"/>
              </a:rPr>
            </a:br>
            <a:r>
              <a:rPr lang="pl-PL" sz="2000" b="1" dirty="0">
                <a:latin typeface="+mn-lt"/>
              </a:rPr>
              <a:t>C</a:t>
            </a:r>
            <a:r>
              <a:rPr lang="pl-PL" sz="2000" b="1" i="0" dirty="0">
                <a:effectLst/>
                <a:latin typeface="+mn-lt"/>
              </a:rPr>
              <a:t>el </a:t>
            </a:r>
            <a:r>
              <a:rPr lang="pl-PL" sz="2000" b="1" i="0" dirty="0" err="1">
                <a:effectLst/>
                <a:latin typeface="+mn-lt"/>
              </a:rPr>
              <a:t>eCALL</a:t>
            </a:r>
            <a:r>
              <a:rPr lang="pl-PL" sz="2000" b="1" i="0" dirty="0">
                <a:effectLst/>
                <a:latin typeface="+mn-lt"/>
              </a:rPr>
              <a:t> </a:t>
            </a:r>
            <a:r>
              <a:rPr lang="pl-PL" sz="2000" b="0" i="0" dirty="0">
                <a:effectLst/>
                <a:latin typeface="+mn-lt"/>
              </a:rPr>
              <a:t>- zmniejszenie liczby ofiar w wypadkach drogowych dzięki skróceniu czasu powiadomienia </a:t>
            </a:r>
            <a:br>
              <a:rPr lang="pl-PL" sz="2000" b="0" i="0" dirty="0">
                <a:effectLst/>
                <a:latin typeface="+mn-lt"/>
              </a:rPr>
            </a:br>
            <a:r>
              <a:rPr lang="pl-PL" sz="2000" b="0" i="0" dirty="0">
                <a:effectLst/>
                <a:latin typeface="+mn-lt"/>
              </a:rPr>
              <a:t>i dojazdu służb na miejsce zdarzeń drogowych.</a:t>
            </a:r>
            <a:br>
              <a:rPr lang="pl-PL" sz="2000" b="0" i="0" dirty="0">
                <a:solidFill>
                  <a:srgbClr val="000000"/>
                </a:solidFill>
                <a:effectLst/>
                <a:latin typeface="+mn-lt"/>
              </a:rPr>
            </a:br>
            <a:endParaRPr lang="pl-PL" sz="20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FD81C1D-50E3-E1DD-9E47-7DD08E799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705" y="246119"/>
            <a:ext cx="1031130" cy="92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4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539BE1-21D7-7C43-30F2-F0E7085CF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365" y="245097"/>
            <a:ext cx="11528981" cy="1355103"/>
          </a:xfrm>
        </p:spPr>
        <p:txBody>
          <a:bodyPr>
            <a:normAutofit/>
          </a:bodyPr>
          <a:lstStyle/>
          <a:p>
            <a:r>
              <a:rPr lang="pl-PL" sz="4000" b="1" i="0" dirty="0">
                <a:solidFill>
                  <a:srgbClr val="1B1B1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EENA - </a:t>
            </a:r>
            <a:r>
              <a:rPr lang="pl-PL" sz="4000" i="0" dirty="0">
                <a:solidFill>
                  <a:srgbClr val="1B1B1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EUROPEJSKIE STOWARZYSZENIE NUMERU ALARMOWEGO 112</a:t>
            </a:r>
            <a:endParaRPr lang="pl-PL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A063560-E8D2-531D-DEC0-C87CEAFA8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473" y="1809945"/>
            <a:ext cx="10982227" cy="4949073"/>
          </a:xfrm>
        </p:spPr>
        <p:txBody>
          <a:bodyPr>
            <a:noAutofit/>
          </a:bodyPr>
          <a:lstStyle/>
          <a:p>
            <a:pPr marL="342900" indent="-342900" algn="l">
              <a:buFontTx/>
              <a:buChar char="-"/>
            </a:pPr>
            <a:r>
              <a:rPr lang="pl-PL" sz="2300" i="0" dirty="0">
                <a:effectLst/>
                <a:cs typeface="Arial" panose="020B0604020202020204" pitchFamily="34" charset="0"/>
              </a:rPr>
              <a:t>Organizacja pozarządowa, której celem jest przyczynianie się do zwiększenia bezpieczeństwa na terenie UE bez względu, gdzie znajduje się osoba potrzebująca pomocy.  </a:t>
            </a:r>
          </a:p>
          <a:p>
            <a:pPr marL="342900" indent="-342900" algn="l">
              <a:buFontTx/>
              <a:buChar char="-"/>
            </a:pPr>
            <a:r>
              <a:rPr lang="pl-PL" sz="2300" i="0" dirty="0">
                <a:effectLst/>
                <a:cs typeface="Arial" panose="020B0604020202020204" pitchFamily="34" charset="0"/>
              </a:rPr>
              <a:t>Ideą </a:t>
            </a:r>
            <a:r>
              <a:rPr lang="pl-PL" sz="2300" b="1" i="0" dirty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EENA</a:t>
            </a:r>
            <a:r>
              <a:rPr lang="pl-PL" sz="2300" i="0" dirty="0">
                <a:effectLst/>
                <a:cs typeface="Arial" panose="020B0604020202020204" pitchFamily="34" charset="0"/>
              </a:rPr>
              <a:t> jest stworzenie wspólnego ogólnoeuropejskiego, darmowego i dostępnego 24/7 numeru alarmowego </a:t>
            </a:r>
            <a:r>
              <a:rPr lang="pl-PL" sz="2300" b="1" i="0" dirty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112</a:t>
            </a:r>
            <a:r>
              <a:rPr lang="pl-PL" sz="2300" i="0" dirty="0">
                <a:effectLst/>
                <a:cs typeface="Arial" panose="020B0604020202020204" pitchFamily="34" charset="0"/>
              </a:rPr>
              <a:t>, który umożliwi wezwanie służb ratunkowych bez barier językowych.</a:t>
            </a:r>
          </a:p>
          <a:p>
            <a:pPr marL="342900" indent="-342900" algn="l">
              <a:buFontTx/>
              <a:buChar char="-"/>
            </a:pPr>
            <a:r>
              <a:rPr lang="pl-PL" sz="2300" dirty="0">
                <a:cs typeface="Arial" panose="020B0604020202020204" pitchFamily="34" charset="0"/>
              </a:rPr>
              <a:t>Za pomocą </a:t>
            </a:r>
            <a:r>
              <a:rPr lang="pl-PL" sz="2300" b="1" dirty="0">
                <a:solidFill>
                  <a:srgbClr val="FF0000"/>
                </a:solidFill>
                <a:cs typeface="Arial" panose="020B0604020202020204" pitchFamily="34" charset="0"/>
              </a:rPr>
              <a:t>EENA</a:t>
            </a:r>
            <a:r>
              <a:rPr lang="pl-PL" sz="2300" dirty="0">
                <a:cs typeface="Arial" panose="020B0604020202020204" pitchFamily="34" charset="0"/>
              </a:rPr>
              <a:t> można przekazać informację na temat nagłego zagrożenia życia lub zdrowia na terenie innego państwa członkowskiego.</a:t>
            </a:r>
            <a:br>
              <a:rPr lang="pl-PL" sz="2300" dirty="0">
                <a:cs typeface="Arial" panose="020B0604020202020204" pitchFamily="34" charset="0"/>
              </a:rPr>
            </a:br>
            <a:r>
              <a:rPr lang="pl-PL" sz="2300" dirty="0">
                <a:cs typeface="Arial" panose="020B0604020202020204" pitchFamily="34" charset="0"/>
              </a:rPr>
              <a:t>Zgłoszenia alarmowe w ramach </a:t>
            </a:r>
            <a:r>
              <a:rPr lang="pl-PL" sz="2300" b="1" dirty="0">
                <a:solidFill>
                  <a:srgbClr val="FF0000"/>
                </a:solidFill>
                <a:cs typeface="Arial" panose="020B0604020202020204" pitchFamily="34" charset="0"/>
              </a:rPr>
              <a:t>EENA</a:t>
            </a:r>
            <a:r>
              <a:rPr lang="pl-PL" sz="2300" dirty="0">
                <a:cs typeface="Arial" panose="020B0604020202020204" pitchFamily="34" charset="0"/>
              </a:rPr>
              <a:t> w Polsce są obsługiwane przez dwa wyznaczone Centra Powiadamiania Ratunkowego. </a:t>
            </a:r>
          </a:p>
          <a:p>
            <a:pPr marL="342900" indent="-342900" algn="l">
              <a:buFontTx/>
              <a:buChar char="-"/>
            </a:pPr>
            <a:r>
              <a:rPr lang="pl-PL" sz="2300" b="0" i="0" dirty="0">
                <a:solidFill>
                  <a:srgbClr val="1B1B1B"/>
                </a:solidFill>
                <a:effectLst/>
              </a:rPr>
              <a:t>Pozostałe CPR-y po przyjęciu zgłoszenia z danego kraju przekazują informację do wyznaczonych Centrów Powiadamiania Ratunkowego, te przejmują dalszą obsługę zgłoszenia oraz kontaktują się z właściwymi Centrami Powiadamiania Ratunkowego na terenie Europy.</a:t>
            </a:r>
            <a:br>
              <a:rPr lang="pl-PL" sz="2300" dirty="0">
                <a:latin typeface="+mn-lt"/>
                <a:cs typeface="Arial" panose="020B0604020202020204" pitchFamily="34" charset="0"/>
              </a:rPr>
            </a:br>
            <a:endParaRPr lang="pl-PL" sz="23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C9FD58C-7B04-BFB5-882C-574255305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505" y="672183"/>
            <a:ext cx="1031130" cy="92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5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BA9904-D793-1E74-25A7-B00CF577E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1B1D905-94AF-0887-3F2D-4E8529BDD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9766" y="0"/>
            <a:ext cx="13691055" cy="6858000"/>
          </a:xfrm>
        </p:spPr>
      </p:pic>
    </p:spTree>
    <p:extLst>
      <p:ext uri="{BB962C8B-B14F-4D97-AF65-F5344CB8AC3E}">
        <p14:creationId xmlns:p14="http://schemas.microsoft.com/office/powerpoint/2010/main" val="2913966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A4BB9F-B1CD-E5B0-E913-B85C3D972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FFF21D1-DF72-0C06-02CD-BA128F9B9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852" y="0"/>
            <a:ext cx="14453703" cy="6858000"/>
          </a:xfrm>
        </p:spPr>
      </p:pic>
    </p:spTree>
    <p:extLst>
      <p:ext uri="{BB962C8B-B14F-4D97-AF65-F5344CB8AC3E}">
        <p14:creationId xmlns:p14="http://schemas.microsoft.com/office/powerpoint/2010/main" val="173851745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646</Words>
  <Application>Microsoft Office PowerPoint</Application>
  <PresentationFormat>Panoramiczny</PresentationFormat>
  <Paragraphs>17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inherit</vt:lpstr>
      <vt:lpstr>Open Sans</vt:lpstr>
      <vt:lpstr>Motyw pakietu Office</vt:lpstr>
      <vt:lpstr>  WYCIECZKA OSPSBHP SZCZECIN  DO CENTRUM POWIADAMIANIA RATUNKOWEGO 28.02.2024 r.      </vt:lpstr>
      <vt:lpstr>W Szczecinie CPR mieści się w Urzędzie Wojewódzkim i obsługuje województwo zachodniopomorskie, jednakże może też obsługiwać zgłoszenia z całej Polski. W Urzędzie Wojewódzkim mieści się ponadto dyspozytornia medyczna, która obsługuje telefon 999.  Pracownicy CPR pracują na dwóch zmianach:  I zmianę od  7.00-19.00  obsługuje ok. 12-13 operatorów II zmianę od 19.00-7.00 obsługuje ok. 9-10 operatorów </vt:lpstr>
      <vt:lpstr>Pracownicy CPR podali statystykę rodzaju zgłoszeń:  1. Ok. 33% to zgłoszenia zasadne, 2. Kolejne ok. 33 % zgłoszeń to blokowanie numeru alarmowego, 3. Następne ok. 33% zgłoszeń to zgłoszenia anulowane. </vt:lpstr>
      <vt:lpstr>  Operatorzy numerów alarmowych w Centrach Powiadamiania Ratunkowego obsługują zgłoszenia dotyczące m.in.:  - zagrożenia życia, zdrowia i bezpieczeństwa, - zagrożenia mienia i środowiska (sytuacje nagłe), - zagrożenia czyjejś wolności, - przestępstw lub zakłócania porządku publicznego, - kiedy niezbędne jest natychmiastowe działanie Policji, Państwowej Straży Pożarnej    lub Państwowego Ratownictwa Medycznego.  Należy zdzwonić tylko w nagłych, wymagających interwencji służb ratowniczych sytuacjach, takich jak:  - wypadki drogowe, - silne krwawienia i uszkodzenia ciała, - omdlenia i utrata świadomości, - pożary, - kradzieże, włamania, - rozboje i inne przypadki użycia przemocy, - podejrzenie prowadzenia pojazdu pod wpływem środków odurzających, - rozpoznania osoby poszukiwanej przez Policję, - inna sytuacja nagłego zagrożenia życia, zdrowia, środowiska, mienia, bezpieczeństwa lub porządku publicznego. </vt:lpstr>
      <vt:lpstr>Aplikacja mobilna Alarm112</vt:lpstr>
      <vt:lpstr>SYSTEM eCALL</vt:lpstr>
      <vt:lpstr>EENA - EUROPEJSKIE STOWARZYSZENIE NUMERU ALARMOWEGO 112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WYCIECZKA OSPSBHP SZCZECIN  DO CENTRUM POWIADAMIANIA RATUNKOWEGO 28.02.2024 r.</dc:title>
  <dc:creator>Kasia Kowalska</dc:creator>
  <cp:lastModifiedBy>Jerzy Gołda</cp:lastModifiedBy>
  <cp:revision>4</cp:revision>
  <cp:lastPrinted>2024-03-14T13:41:03Z</cp:lastPrinted>
  <dcterms:created xsi:type="dcterms:W3CDTF">2024-03-14T08:56:49Z</dcterms:created>
  <dcterms:modified xsi:type="dcterms:W3CDTF">2024-03-14T14:57:15Z</dcterms:modified>
</cp:coreProperties>
</file>